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989d9b6ba4e8f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2192000" cy="6858000"/>
  <p:notesSz cx="6858000" cy="9144000"/>
  <p:defaultTextStyle>
    <a:lvl1pPr marL="0" lvl="0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1pPr>
    <a:lvl2pPr marL="457200" lvl="1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2pPr>
    <a:lvl3pPr marL="914400" lvl="2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3pPr>
    <a:lvl4pPr marL="1371600" lvl="3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4pPr>
    <a:lvl5pPr marL="1828800" lvl="4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5pPr>
    <a:lvl6pPr marL="2286000" lvl="5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6pPr>
    <a:lvl7pPr marL="2743200" lvl="6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7pPr>
    <a:lvl8pPr marL="3200400" lvl="7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8pPr>
    <a:lvl9pPr marL="3657600" lvl="8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9pPr>
  </p:defaultTextStyle>
</p:presentation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slideMasters/theme/theme1.xml" Id="rId2" /><Relationship Type="http://schemas.openxmlformats.org/officeDocument/2006/relationships/slide" Target="/ppt/slides/slide1.xml" Id="rId3" /><Relationship Type="http://schemas.openxmlformats.org/officeDocument/2006/relationships/slide" Target="/ppt/slides/slide2.xml" Id="rId4" /><Relationship Type="http://schemas.openxmlformats.org/officeDocument/2006/relationships/slide" Target="/ppt/slides/slide3.xml" Id="rId5" /><Relationship Type="http://schemas.openxmlformats.org/officeDocument/2006/relationships/slide" Target="/ppt/slides/slide4.xml" Id="rId6" /><Relationship Type="http://schemas.openxmlformats.org/officeDocument/2006/relationships/slide" Target="/ppt/slides/slide5.xml" Id="rId7" /><Relationship Type="http://schemas.openxmlformats.org/officeDocument/2006/relationships/slide" Target="/ppt/slides/slide6.xml" Id="rId8" /><Relationship Type="http://schemas.openxmlformats.org/officeDocument/2006/relationships/slide" Target="/ppt/slides/slide7.xml" Id="rId9" /><Relationship Type="http://schemas.openxmlformats.org/officeDocument/2006/relationships/slide" Target="/ppt/slides/slide8.xml" Id="rId10" /><Relationship Type="http://schemas.openxmlformats.org/officeDocument/2006/relationships/slide" Target="/ppt/slides/slide9.xml" Id="rId11" /><Relationship Type="http://schemas.openxmlformats.org/officeDocument/2006/relationships/slide" Target="/ppt/slides/slide10.xml" Id="rId12" /><Relationship Type="http://schemas.openxmlformats.org/officeDocument/2006/relationships/slide" Target="/ppt/slides/slide11.xml" Id="rId13" /><Relationship Type="http://schemas.openxmlformats.org/officeDocument/2006/relationships/slide" Target="/ppt/slides/slide12.xml" Id="rId14" /><Relationship Type="http://schemas.openxmlformats.org/officeDocument/2006/relationships/slide" Target="/ppt/slides/slide13.xml" Id="rId15" /><Relationship Type="http://schemas.openxmlformats.org/officeDocument/2006/relationships/slide" Target="/ppt/slides/slide14.xml" Id="rId16" /><Relationship Type="http://schemas.openxmlformats.org/officeDocument/2006/relationships/slide" Target="/ppt/slides/slide15.xml" Id="rId17" /><Relationship Type="http://schemas.openxmlformats.org/officeDocument/2006/relationships/slide" Target="/ppt/slides/slide16.xml" Id="rId18" /><Relationship Type="http://schemas.openxmlformats.org/officeDocument/2006/relationships/slide" Target="/ppt/slides/slide17.xml" Id="rId19" /><Relationship Type="http://schemas.openxmlformats.org/officeDocument/2006/relationships/slide" Target="/ppt/slides/slide18.xml" Id="rId20" /><Relationship Type="http://schemas.openxmlformats.org/officeDocument/2006/relationships/slide" Target="/ppt/slides/slide19.xml" Id="rId21" /><Relationship Type="http://schemas.openxmlformats.org/officeDocument/2006/relationships/slide" Target="/ppt/slides/slide20.xml" Id="rId22" /><Relationship Type="http://schemas.openxmlformats.org/officeDocument/2006/relationships/slide" Target="/ppt/slides/slide21.xml" Id="rId23" /><Relationship Type="http://schemas.openxmlformats.org/officeDocument/2006/relationships/slide" Target="/ppt/slides/slide22.xml" Id="rId24" /><Relationship Type="http://schemas.openxmlformats.org/officeDocument/2006/relationships/slide" Target="/ppt/slides/slide23.xml" Id="rId25" /><Relationship Type="http://schemas.openxmlformats.org/officeDocument/2006/relationships/slide" Target="/ppt/slides/slide24.xml" Id="rId26" /><Relationship Type="http://schemas.openxmlformats.org/officeDocument/2006/relationships/slide" Target="/ppt/slides/slide25.xml" Id="rId27" /><Relationship Type="http://schemas.openxmlformats.org/officeDocument/2006/relationships/slide" Target="/ppt/slides/slide26.xml" Id="rId28" /><Relationship Type="http://schemas.openxmlformats.org/officeDocument/2006/relationships/slide" Target="/ppt/slides/slide27.xml" Id="rId29" /><Relationship Type="http://schemas.openxmlformats.org/officeDocument/2006/relationships/slide" Target="/ppt/slides/slide28.xml" Id="rId30" /><Relationship Type="http://schemas.openxmlformats.org/officeDocument/2006/relationships/slide" Target="/ppt/slides/slide29.xml" Id="rId31" /><Relationship Type="http://schemas.openxmlformats.org/officeDocument/2006/relationships/slide" Target="/ppt/slides/slide30.xml" Id="rId32" /><Relationship Type="http://schemas.openxmlformats.org/officeDocument/2006/relationships/slide" Target="/ppt/slides/slide31.xml" Id="rId33" /><Relationship Type="http://schemas.openxmlformats.org/officeDocument/2006/relationships/slide" Target="/ppt/slides/slide32.xml" Id="rId34" /><Relationship Type="http://schemas.openxmlformats.org/officeDocument/2006/relationships/slide" Target="/ppt/slides/slide33.xml" Id="rId35" /><Relationship Type="http://schemas.openxmlformats.org/officeDocument/2006/relationships/slide" Target="/ppt/slides/slide34.xml" Id="rId36" /><Relationship Type="http://schemas.openxmlformats.org/officeDocument/2006/relationships/slide" Target="/ppt/slides/slide35.xml" Id="rId37" /><Relationship Type="http://schemas.openxmlformats.org/officeDocument/2006/relationships/slide" Target="/ppt/slides/slide36.xml" Id="rId38" /><Relationship Type="http://schemas.openxmlformats.org/officeDocument/2006/relationships/slide" Target="/ppt/slides/slide37.xml" Id="rId39" /><Relationship Type="http://schemas.openxmlformats.org/officeDocument/2006/relationships/slide" Target="/ppt/slides/slide38.xml" Id="rId40" /><Relationship Type="http://schemas.openxmlformats.org/officeDocument/2006/relationships/slide" Target="/ppt/slides/slide39.xml" Id="rId41" /><Relationship Type="http://schemas.openxmlformats.org/officeDocument/2006/relationships/tableStyles" Target="/ppt/tableStyles.xml" Id="rI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>
            <a:lvl1pPr lvl="0" algn="ctr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rPr lang="zh-CN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三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4446104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0"/>
          </p:nvPr>
        </p:nvSpPr>
        <p:spPr>
          <a:xfrm>
            <a:off x="8054009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4" name="内容占位符 3"/>
          <p:cNvSpPr/>
          <p:nvPr>
            <p:ph idx="10"/>
          </p:nvPr>
        </p:nvSpPr>
        <p:spPr>
          <a:xfrm>
            <a:off x="838200" y="1690688"/>
            <a:ext cx="10515600" cy="2172811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1"/>
          </p:nvPr>
        </p:nvSpPr>
        <p:spPr>
          <a:xfrm>
            <a:off x="838200" y="3863500"/>
            <a:ext cx="10515600" cy="2241232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多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7" name="图片占位符 6"/>
          <p:cNvSpPr/>
          <p:nvPr>
            <p:ph type="pic" idx="10"/>
          </p:nvPr>
        </p:nvSpPr>
        <p:spPr>
          <a:xfrm>
            <a:off x="838200" y="1690689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8" name="图片占位符 6"/>
          <p:cNvSpPr/>
          <p:nvPr>
            <p:ph type="pic" idx="11"/>
          </p:nvPr>
        </p:nvSpPr>
        <p:spPr>
          <a:xfrm>
            <a:off x="6096001" y="1690689"/>
            <a:ext cx="5257802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9" name="图片占位符 6"/>
          <p:cNvSpPr/>
          <p:nvPr>
            <p:ph type="pic" idx="12"/>
          </p:nvPr>
        </p:nvSpPr>
        <p:spPr>
          <a:xfrm>
            <a:off x="838200" y="4029575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10" name="图片占位符 6"/>
          <p:cNvSpPr/>
          <p:nvPr>
            <p:ph type="pic" idx="13"/>
          </p:nvPr>
        </p:nvSpPr>
        <p:spPr>
          <a:xfrm>
            <a:off x="6096001" y="4029575"/>
            <a:ext cx="5257802" cy="233888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471199"/>
            <a:ext cx="10515600" cy="2852737"/>
          </a:xfrm>
        </p:spPr>
        <p:txBody>
          <a:bodyPr anchor="b"/>
          <a:lstStyle>
            <a:lvl1pPr lvl="0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350924"/>
            <a:ext cx="10515600" cy="1500187"/>
          </a:xfrm>
        </p:spPr>
        <p:txBody>
          <a:bodyPr/>
          <a:lstStyle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对比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文本占位符 4"/>
          <p:cNvSpPr/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6" name="内容占位符 5"/>
          <p:cNvSpPr/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3106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723106"/>
            <a:ext cx="6172200" cy="5411787"/>
          </a:xfrm>
        </p:spPr>
        <p:txBody>
          <a:bodyPr/>
          <a:lstStyle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3306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727075"/>
            <a:ext cx="6172200" cy="5403850"/>
          </a:xfrm>
        </p:spPr>
        <p:txBody>
          <a:bodyPr/>
          <a:lstStyle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 lang="zh-CN"/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表格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5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7" name="表格占位符 6"/>
          <p:cNvSpPr/>
          <p:nvPr>
            <p:ph type="tbl" idx="10"/>
          </p:nvPr>
        </p:nvSpPr>
        <p:spPr>
          <a:xfrm>
            <a:off x="5172891" y="719137"/>
            <a:ext cx="6179322" cy="541972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7.xml" Id="rId7" /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9.xml" Id="rId9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12.xml" Id="rId12" /><Relationship Type="http://schemas.openxmlformats.org/officeDocument/2006/relationships/theme" Target="/ppt/slideMasters/theme/theme1.xml" Id="rId1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lvl="0" algn="l" defTabSz="914400">
        <a:lnSpc>
          <a:spcPct val="13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/>
          <a:ea typeface="微软雅黑"/>
        </a:defRPr>
      </a:lvl1pPr>
    </p:titleStyle>
    <p:bodyStyle>
      <a:lvl1pPr marL="228600" lvl="0" indent="-228600" algn="l" defTabSz="914400">
        <a:lnSpc>
          <a:spcPct val="130000"/>
        </a:lnSpc>
        <a:spcBef>
          <a:spcPts val="1000"/>
        </a:spcBef>
        <a:buFont typeface="微软雅黑"/>
        <a:buChar char="•"/>
        <a:defRPr sz="2800" kern="1200">
          <a:solidFill>
            <a:schemeClr val="tx1"/>
          </a:solidFill>
          <a:latin typeface="微软雅黑"/>
          <a:ea typeface="微软雅黑"/>
        </a:defRPr>
      </a:lvl1pPr>
      <a:lvl2pPr marL="685800" lvl="1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400" kern="1200">
          <a:solidFill>
            <a:schemeClr val="tx1"/>
          </a:solidFill>
          <a:latin typeface="微软雅黑"/>
          <a:ea typeface="微软雅黑"/>
        </a:defRPr>
      </a:lvl2pPr>
      <a:lvl3pPr marL="1143000" lvl="2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000" kern="1200">
          <a:solidFill>
            <a:schemeClr val="tx1"/>
          </a:solidFill>
          <a:latin typeface="微软雅黑"/>
          <a:ea typeface="微软雅黑"/>
        </a:defRPr>
      </a:lvl3pPr>
      <a:lvl4pPr marL="1600200" lvl="3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4pPr>
      <a:lvl5pPr marL="2057400" lvl="4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5pPr>
      <a:lvl6pPr marL="2514600" lvl="5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6pPr>
      <a:lvl7pPr marL="2971800" lvl="6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7pPr>
      <a:lvl8pPr marL="3429000" lvl="7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8pPr>
      <a:lvl9pPr marL="3886200" lvl="8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9pPr>
    </p:bodyStyle>
    <p:otherStyle>
      <a:lvl1pPr marL="0" lvl="0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1pPr>
      <a:lvl2pPr marL="457200" lvl="1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2pPr>
      <a:lvl3pPr marL="914400" lvl="2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3pPr>
      <a:lvl4pPr marL="1371600" lvl="3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4pPr>
      <a:lvl5pPr marL="1828800" lvl="4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5pPr>
      <a:lvl6pPr marL="2286000" lvl="5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6pPr>
      <a:lvl7pPr marL="2743200" lvl="6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7pPr>
      <a:lvl8pPr marL="3200400" lvl="7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8pPr>
      <a:lvl9pPr marL="3657600" lvl="8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9pPr>
    </p:otherStyle>
  </p:txStyles>
</p:sldMaster>
</file>

<file path=ppt/slideMasters/theme/theme1.xml><?xml version="1.0" encoding="utf-8"?>
<a:theme xmlns:thm15="http://schemas.microsoft.com/office/thememl/2012/main"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9.png" Id="rI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0.png" Id="rI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1.png" Id="rId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2.png" Id="rId2" /><Relationship Type="http://schemas.openxmlformats.org/officeDocument/2006/relationships/image" Target="/ppt/media/image13.png" Id="rId3" /><Relationship Type="http://schemas.openxmlformats.org/officeDocument/2006/relationships/image" Target="/ppt/media/image14.png" Id="rId4" /><Relationship Type="http://schemas.openxmlformats.org/officeDocument/2006/relationships/image" Target="/ppt/media/image15.png" Id="rId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6.png" Id="rId2" /><Relationship Type="http://schemas.openxmlformats.org/officeDocument/2006/relationships/image" Target="/ppt/media/image17.png" Id="rId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8.png" Id="rId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8.png" Id="rI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9.png" Id="rId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0.png" Id="rId2" /><Relationship Type="http://schemas.openxmlformats.org/officeDocument/2006/relationships/image" Target="/ppt/media/image21.png" Id="rId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2.png" Id="rId2" /><Relationship Type="http://schemas.openxmlformats.org/officeDocument/2006/relationships/image" Target="/ppt/media/image23.png" Id="rId3" /><Relationship Type="http://schemas.openxmlformats.org/officeDocument/2006/relationships/hyperlink" Target="https://arxiv.org/pdf/1710.10121.pdf" TargetMode="External" Id="rId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4.png" Id="rId2" /><Relationship Type="http://schemas.openxmlformats.org/officeDocument/2006/relationships/image" Target="/ppt/media/image25.png" Id="rId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6.png" Id="rId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7.png" Id="rId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8.png" Id="rId2" /><Relationship Type="http://schemas.openxmlformats.org/officeDocument/2006/relationships/image" Target="/ppt/media/image29.png" Id="rI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.png" Id="rId2" /><Relationship Type="http://schemas.openxmlformats.org/officeDocument/2006/relationships/image" Target="/ppt/media/image2.png" Id="rId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0.png" Id="rId2" /><Relationship Type="http://schemas.openxmlformats.org/officeDocument/2006/relationships/image" Target="/ppt/media/image31.png" Id="rId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2.png" Id="rId2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3.png" Id="rId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4.png" Id="rId2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5.png" Id="rId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6.png" Id="rId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7.png" Id="rId2" /><Relationship Type="http://schemas.openxmlformats.org/officeDocument/2006/relationships/image" Target="/ppt/media/image38.png" Id="rId3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hyperlink" Target="https://arxiv.org/pdf/1711.07971.pdf" TargetMode="External" Id="rI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.png" Id="rI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.pn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.png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6.png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7.png" Id="rI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8.png" Id="rId2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/>
          <a:p>
            <a:pPr/>
            <a:r>
              <a:rPr lang="zh-CN" sz="4000">
                <a:solidFill>
                  <a:srgbClr val="000000"/>
                </a:solidFill>
                <a:latin typeface="微软雅黑"/>
                <a:ea typeface="微软雅黑"/>
              </a:rPr>
              <a:t>Mathematical Foundation of Machine Learning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/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III Deep Neural Networks and Dynamical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344446" y="64"/>
            <a:ext cx="114649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206731" y="0"/>
            <a:ext cx="117785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352229" y="0"/>
            <a:ext cx="114875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838200" y="365125"/>
            <a:ext cx="7201325" cy="662708"/>
          </a:xfrm>
        </p:spPr>
        <p:txBody>
          <a:bodyPr anchor="ctr"/>
          <a:lstStyle/>
          <a:p>
            <a:pPr/>
            <a:r>
              <a:rPr lang="zh-CN"/>
              <a:t>How deep can we do?</a:t>
            </a:r>
          </a:p>
        </p:txBody>
      </p:sp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519520" y="1027833"/>
            <a:ext cx="5950374" cy="3416792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6829673" y="1982255"/>
            <a:ext cx="4421866" cy="1507948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tretch/>
        </p:blipFill>
        <p:spPr>
          <a:xfrm rot="0" flipH="0" flipV="0">
            <a:off x="1637466" y="5049848"/>
            <a:ext cx="4458597" cy="575358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 flipH="0" flipV="0">
            <a:off x="6666792" y="3581966"/>
            <a:ext cx="5353829" cy="67560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>
                <a:solidFill>
                  <a:srgbClr val="678f00"/>
                </a:solidFill>
              </a:rPr>
              <a:t>Why VGG19</a:t>
            </a:r>
            <a:r>
              <a:rPr lang="zh-CN">
                <a:solidFill>
                  <a:srgbClr val="678f00"/>
                </a:solidFill>
              </a:rPr>
              <a:t> has problem? Gradient Vanishing!</a:t>
            </a:r>
          </a:p>
          <a:p>
            <a:pPr/>
            <a:r>
              <a:rPr lang="zh-CN">
                <a:solidFill>
                  <a:srgbClr val="678f00"/>
                </a:solidFill>
              </a:rPr>
              <a:t>A: Bad optimization, cannot find good local minimum  </a:t>
            </a:r>
          </a:p>
        </p:txBody>
      </p:sp>
      <p:sp>
        <p:nvSpPr>
          <p:cNvPr id="7" name=""/>
          <p:cNvSpPr txBox="1"/>
          <p:nvPr/>
        </p:nvSpPr>
        <p:spPr>
          <a:xfrm rot="0" flipH="0" flipV="0">
            <a:off x="6207808" y="5111954"/>
            <a:ext cx="4678212" cy="6501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>
                <a:solidFill>
                  <a:srgbClr val="678F00"/>
                </a:solidFill>
              </a:rPr>
              <a:t> </a:t>
            </a:r>
            <a:r>
              <a:rPr lang="zh-CN" sz="2000">
                <a:solidFill>
                  <a:srgbClr val="678F00"/>
                </a:solidFill>
              </a:rPr>
              <a:t> </a:t>
            </a:r>
            <a:r>
              <a:rPr lang="zh-CN" sz="2000">
                <a:solidFill>
                  <a:srgbClr val="678F00"/>
                </a:solidFill>
              </a:rPr>
              <a:t>Inject additional gradient at lower layers.</a:t>
            </a:r>
          </a:p>
        </p:txBody>
      </p:sp>
      <p:pic>
        <p:nvPicPr>
          <p:cNvPr id="8" name=""/>
          <p:cNvPicPr/>
          <p:nvPr/>
        </p:nvPicPr>
        <p:blipFill>
          <a:blip r:embed="rId5"/>
          <a:stretch/>
        </p:blipFill>
        <p:spPr>
          <a:xfrm rot="0" flipH="0" flipV="0">
            <a:off x="1591848" y="5625206"/>
            <a:ext cx="5516474" cy="5022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10258316" y="64"/>
            <a:ext cx="1407342" cy="6858000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2357174" y="824176"/>
            <a:ext cx="6610899" cy="52887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843561" y="2569849"/>
            <a:ext cx="5991246" cy="104922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algn="ctr"/>
            <a:r>
              <a:rPr lang="zh-CN" sz="3600" b="1"/>
              <a:t>Some Tricks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Dropout 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In each iteration of training (1 forward + 1 backward), randomly mask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50%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(or an arbitrary percentage) of the neurons.</a:t>
            </a:r>
          </a:p>
          <a:p>
            <a:pPr/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Why works?</a:t>
            </a:r>
          </a:p>
          <a:p>
            <a:pPr marL="466344" indent="-466344">
              <a:buFont typeface="Wingdings" charset="0"/>
              <a:buChar char="ü"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make decision based on part of the features:</a:t>
            </a:r>
          </a:p>
          <a:p>
            <a:pPr marL="466344" indent="-466344">
              <a:buFont typeface="Wingdings" charset="0"/>
              <a:buChar char="ü"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Like the L1 and L2 norm regularizations;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Alleviate overfitting.</a:t>
            </a:r>
          </a:p>
          <a:p>
            <a:pPr marL="0" indent="0">
              <a:buNone/>
            </a:pPr>
            <a:endParaRPr lang="zh-CN" sz="1800">
              <a:solidFill>
                <a:srgbClr val="000000"/>
              </a:solidFill>
              <a:highlight>
                <a:srgbClr val="FFFFFF"/>
              </a:highlight>
              <a:latin typeface="ArialMT"/>
              <a:ea typeface="ArialMT"/>
            </a:endParaRP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Wager, Wang, &amp; Liang.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203864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Dropout Training as Adaptive Regularization.</a:t>
            </a:r>
            <a:r>
              <a:rPr lang="zh-CN" sz="1800">
                <a:solidFill>
                  <a:srgbClr val="203864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In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1800" i="1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NIPS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, 2013.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Data Augmentation 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Data augmentation: generating more training samples from existing training data. e.g.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flip, rotation, crop, shift, add random noise.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838200" y="365125"/>
            <a:ext cx="10515600" cy="960614"/>
          </a:xfrm>
        </p:spPr>
        <p:txBody>
          <a:bodyPr anchor="ctr"/>
          <a:lstStyle/>
          <a:p>
            <a:pPr/>
            <a:r>
              <a:rPr lang="zh-CN"/>
              <a:t>Ensemble methods 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325739"/>
            <a:ext cx="10515600" cy="4851224"/>
          </a:xfrm>
        </p:spPr>
        <p:txBody>
          <a:bodyPr/>
          <a:lstStyle/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Varying models.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network structures.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random initializations.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optimization algorithms.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Varying data.</a:t>
            </a:r>
          </a:p>
          <a:p>
            <a:pPr marL="0" indent="0">
              <a:buNone/>
            </a:pPr>
            <a:endParaRPr lang="zh-CN" sz="2800">
              <a:solidFill>
                <a:srgbClr val="000000"/>
              </a:solidFill>
              <a:highlight>
                <a:srgbClr val="FFFFFF"/>
              </a:highlight>
              <a:latin typeface="微软雅黑"/>
              <a:ea typeface="微软雅黑"/>
            </a:endParaRP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3347391" y="3751351"/>
            <a:ext cx="5073470" cy="26774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 rot="0" flipH="0" flipV="0">
            <a:off x="838200" y="365125"/>
            <a:ext cx="10515600" cy="96061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Ensemble methods 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325739"/>
            <a:ext cx="10515600" cy="4851224"/>
          </a:xfrm>
          <a:prstGeom prst="rect">
            <a:avLst/>
          </a:prstGeom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Varying models.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network structures.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random initializations.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       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Different optimization algorithms.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Varying data.</a:t>
            </a:r>
          </a:p>
          <a:p>
            <a:pPr marL="0" indent="0">
              <a:buNone/>
            </a:pPr>
            <a:endParaRPr lang="zh-CN" sz="2800">
              <a:solidFill>
                <a:srgbClr val="000000"/>
              </a:solidFill>
              <a:highlight>
                <a:srgbClr val="FFFFFF"/>
              </a:highlight>
              <a:latin typeface="微软雅黑"/>
              <a:ea typeface="微软雅黑"/>
            </a:endParaRP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3347391" y="3751351"/>
            <a:ext cx="5073470" cy="2677490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6989618" y="1325739"/>
            <a:ext cx="4364182" cy="1155672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Ensemble method reduces variance.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>
            <a:off x="734739" y="424246"/>
            <a:ext cx="10515600" cy="1325563"/>
          </a:xfrm>
        </p:spPr>
        <p:txBody>
          <a:bodyPr anchor="ctr"/>
          <a:lstStyle/>
          <a:p>
            <a:pPr/>
            <a:r>
              <a:rPr lang="zh-CN"/>
              <a:t>Outline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 b="1">
                <a:solidFill>
                  <a:srgbClr val="403ED6"/>
                </a:solidFill>
              </a:rPr>
              <a:t>CNN and its tricks, </a:t>
            </a:r>
            <a:r>
              <a:rPr lang="zh-CN" sz="2800" b="1">
                <a:solidFill>
                  <a:srgbClr val="403ED6"/>
                </a:solidFill>
                <a:latin typeface="微软雅黑"/>
                <a:ea typeface="微软雅黑"/>
              </a:rPr>
              <a:t>papers</a:t>
            </a:r>
            <a:r>
              <a:rPr lang="zh-CN" b="1">
                <a:solidFill>
                  <a:srgbClr val="403ED6"/>
                </a:solidFill>
              </a:rPr>
              <a:t> (Chapter 9)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RNN and LSTM, attention mechanism (Chapter 10)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Neural Networks and ODE/PDE</a:t>
            </a: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/SDE</a:t>
            </a:r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Tricks summary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>
            <a:off x="838264" y="1690688"/>
            <a:ext cx="10515600" cy="4351338"/>
          </a:xfrm>
        </p:spPr>
        <p:txBody>
          <a:bodyPr/>
          <a:lstStyle/>
          <a:p>
            <a:pPr/>
            <a:r>
              <a:rPr lang="zh-CN" sz="2400"/>
              <a:t>For better generalization  </a:t>
            </a:r>
          </a:p>
          <a:p>
            <a:pPr marL="0" indent="0">
              <a:buNone/>
            </a:pPr>
            <a:r>
              <a:rPr lang="zh-CN" sz="2400"/>
              <a:t>dropout, data augmentation, ensemble methods, pretrain, multi-task. </a:t>
            </a:r>
          </a:p>
          <a:p>
            <a:pPr/>
            <a:r>
              <a:rPr lang="zh-CN" sz="2400"/>
              <a:t>For better optimization </a:t>
            </a:r>
            <a:r>
              <a:rPr lang="zh-CN" sz="2400"/>
              <a:t> </a:t>
            </a:r>
          </a:p>
          <a:p>
            <a:pPr marL="0" indent="0">
              <a:buNone/>
            </a:pPr>
            <a:r>
              <a:rPr lang="zh-CN" sz="2400"/>
              <a:t>Batch normalization, </a:t>
            </a:r>
            <a:r>
              <a:rPr lang="zh-CN" sz="2400">
                <a:latin typeface="微软雅黑"/>
                <a:ea typeface="微软雅黑"/>
              </a:rPr>
              <a:t>Gradient injection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(Google Inception Net)</a:t>
            </a:r>
            <a:r>
              <a:rPr lang="zh-CN" sz="2400">
                <a:latin typeface="微软雅黑"/>
                <a:ea typeface="微软雅黑"/>
              </a:rPr>
              <a:t>, </a:t>
            </a:r>
          </a:p>
          <a:p>
            <a:pPr marL="0" indent="0">
              <a:buNone/>
            </a:pPr>
            <a:r>
              <a:rPr lang="zh-CN" sz="2400">
                <a:latin typeface="微软雅黑"/>
                <a:ea typeface="微软雅黑"/>
              </a:rPr>
              <a:t>skip connection</a:t>
            </a:r>
            <a:r>
              <a:rPr lang="zh-CN" sz="24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(ResNet)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4668682" y="4102660"/>
            <a:ext cx="2000738" cy="23025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Why Resnet works？(research papers)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825625"/>
            <a:ext cx="10766863" cy="4351338"/>
          </a:xfrm>
        </p:spPr>
        <p:txBody>
          <a:bodyPr/>
          <a:lstStyle/>
          <a:p>
            <a:pPr/>
            <a:r>
              <a:rPr lang="zh-CN"/>
              <a:t>Ensemble point of view</a:t>
            </a:r>
          </a:p>
          <a:p>
            <a:pPr marL="0" indent="0">
              <a:buNone/>
            </a:pPr>
            <a:r>
              <a:rPr lang="zh-CN"/>
              <a:t>FractalNet, resNetwithStochasticDepth, wideResNet, Pyramid ResNet,</a:t>
            </a:r>
            <a:r>
              <a:rPr lang="zh-CN"/>
              <a:t>multi-residual blocks...... </a:t>
            </a:r>
            <a:r>
              <a:rPr lang="zh-CN"/>
              <a:t> </a:t>
            </a:r>
          </a:p>
          <a:p>
            <a:pPr/>
            <a:r>
              <a:rPr lang="zh-CN"/>
              <a:t>numerical ODE/PDE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2337761" y="1159799"/>
            <a:ext cx="7237109" cy="3435702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812910" y="739009"/>
            <a:ext cx="9769694" cy="620767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b="1">
                <a:solidFill>
                  <a:srgbClr val="403ed6"/>
                </a:solidFill>
              </a:rPr>
              <a:t>Fractal Net</a:t>
            </a:r>
            <a:r>
              <a:rPr lang="zh-CN" sz="2000"/>
              <a:t>: dropout path (force independence of shallow nets.)</a:t>
            </a:r>
          </a:p>
        </p:txBody>
      </p:sp>
      <p:sp>
        <p:nvSpPr>
          <p:cNvPr id="5" name=""/>
          <p:cNvSpPr txBox="1"/>
          <p:nvPr/>
        </p:nvSpPr>
        <p:spPr>
          <a:xfrm>
            <a:off x="1087694" y="4996016"/>
            <a:ext cx="5272548" cy="534629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i="0">
                <a:solidFill>
                  <a:srgbClr val="000000"/>
                </a:solidFill>
                <a:latin typeface="微软雅黑"/>
                <a:ea typeface="微软雅黑"/>
              </a:rPr>
              <a:t>Fractal Net can be written as</a:t>
            </a:r>
          </a:p>
        </p:txBody>
      </p:sp>
      <p:pic>
        <p:nvPicPr>
          <p:cNvPr id="6" name=""/>
          <p:cNvPicPr/>
          <p:nvPr/>
        </p:nvPicPr>
        <p:blipFill>
          <a:blip r:embed="rId3"/>
          <a:srcRect l="0" t="14113" r="0" b="8065"/>
          <a:stretch/>
        </p:blipFill>
        <p:spPr>
          <a:xfrm rot="0" flipH="0" flipV="0">
            <a:off x="3312667" y="5530645"/>
            <a:ext cx="5287297" cy="60958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64" y="64"/>
            <a:ext cx="12192000" cy="2356052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319612" y="5969473"/>
            <a:ext cx="11872452" cy="75947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600" i="1">
                <a:hlinkClick r:id="rId4"/>
              </a:rPr>
              <a:t>BEYOND FINITE LAYER NEURAL NETWORKS: BRIDGING DEEP ARCHITECTURES AND NUMERICAL DIFFERENTIAL EQUATIONS</a:t>
            </a:r>
            <a:r>
              <a:rPr lang="zh-CN" sz="1600" i="1"/>
              <a:t> </a:t>
            </a:r>
          </a:p>
        </p:txBody>
      </p:sp>
      <p:pic>
        <p:nvPicPr>
          <p:cNvPr id="5" name=""/>
          <p:cNvPicPr/>
          <p:nvPr/>
        </p:nvPicPr>
        <p:blipFill>
          <a:blip r:embed="rId3"/>
          <a:stretch/>
        </p:blipFill>
        <p:spPr>
          <a:xfrm rot="0" flipH="0" flipV="0">
            <a:off x="2667752" y="2245506"/>
            <a:ext cx="6507444" cy="372396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 rot="0">
            <a:off x="734739" y="424246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/>
              <a:t>CNN and its tricks, papers (Chapter 9)</a:t>
            </a:r>
          </a:p>
          <a:p>
            <a:pPr/>
            <a:r>
              <a:rPr lang="zh-CN" b="1">
                <a:solidFill>
                  <a:srgbClr val="403ED6"/>
                </a:solidFill>
              </a:rPr>
              <a:t>RNN and LSTM, attention mechanism (Chapter 10)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Neural Networks and ODE/PDE/SDE</a:t>
            </a:r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RNN: sequential data modeling 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>
            <a:off x="838264" y="1367440"/>
            <a:ext cx="10515600" cy="4351338"/>
          </a:xfrm>
        </p:spPr>
        <p:txBody>
          <a:bodyPr/>
          <a:lstStyle/>
          <a:p>
            <a:pPr/>
            <a:r>
              <a:rPr lang="zh-CN"/>
              <a:t>NLP: sentiment analysis, abstract generation....</a:t>
            </a:r>
          </a:p>
          <a:p>
            <a:pPr/>
            <a:r>
              <a:rPr lang="zh-CN"/>
              <a:t>Language</a:t>
            </a:r>
            <a:r>
              <a:rPr lang="zh-CN"/>
              <a:t> Translation</a:t>
            </a:r>
          </a:p>
          <a:p>
            <a:pPr/>
            <a:r>
              <a:rPr lang="zh-CN"/>
              <a:t>Stock/portforlio prediction </a:t>
            </a:r>
          </a:p>
          <a:p>
            <a:pPr/>
            <a:r>
              <a:rPr lang="zh-CN"/>
              <a:t>Weather fore</a:t>
            </a:r>
            <a:r>
              <a:rPr lang="zh-CN"/>
              <a:t>casting</a:t>
            </a:r>
          </a:p>
          <a:p>
            <a:pPr marL="0" indent="0">
              <a:buNone/>
            </a:pPr>
            <a:r>
              <a:rPr lang="zh-CN"/>
              <a:t>........</a:t>
            </a:r>
          </a:p>
          <a:p>
            <a:pPr marL="0" indent="0">
              <a:buNone/>
            </a:pPr>
            <a:r>
              <a:rPr lang="zh-CN"/>
              <a:t>many to one or </a:t>
            </a:r>
            <a:r>
              <a:rPr lang="zh-CN"/>
              <a:t>Many to many problem: no need to fix length of input or output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RNN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966027" y="1426560"/>
            <a:ext cx="6387541" cy="4351338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7353568" y="2652986"/>
            <a:ext cx="4376601" cy="2039773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</p:pic>
      <p:sp>
        <p:nvSpPr>
          <p:cNvPr id="5" name=""/>
          <p:cNvSpPr txBox="1"/>
          <p:nvPr/>
        </p:nvSpPr>
        <p:spPr>
          <a:xfrm rot="0" flipH="0" flipV="0">
            <a:off x="7353568" y="5128720"/>
            <a:ext cx="4455790" cy="87203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i="1">
                <a:solidFill>
                  <a:srgbClr val="FF0000"/>
                </a:solidFill>
              </a:rPr>
              <a:t>BPTT: back propagation through time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LSTM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866308" y="1086616"/>
            <a:ext cx="6459384" cy="513921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>
            <a:off x="325164" y="369504"/>
            <a:ext cx="5749487" cy="82769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3200"/>
              <a:t>Forget Gate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>
            <a:off x="0" y="1539768"/>
            <a:ext cx="12192000" cy="377846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200"/>
              <a:t>Input Gate and New Value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508360" y="1434649"/>
            <a:ext cx="6495393" cy="2239571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2364828" y="3894524"/>
            <a:ext cx="6782457" cy="22299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838200" y="71939"/>
            <a:ext cx="10515600" cy="1618749"/>
          </a:xfrm>
        </p:spPr>
        <p:txBody>
          <a:bodyPr anchor="ctr"/>
          <a:lstStyle/>
          <a:p>
            <a:pPr/>
            <a:r>
              <a:rPr lang="zh-CN"/>
              <a:t>Convolution NN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3256500" y="2826544"/>
            <a:ext cx="7137554" cy="2613709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1325472" y="1833601"/>
            <a:ext cx="1931028" cy="1985886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1325472" y="1357673"/>
            <a:ext cx="8487978" cy="47592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MNIST dataset: each grayscale image is a 28 * 28 matrix. </a:t>
            </a:r>
          </a:p>
          <a:p>
            <a:pPr/>
            <a:endParaRPr lang="zh-CN"/>
          </a:p>
        </p:txBody>
      </p:sp>
      <p:sp>
        <p:nvSpPr>
          <p:cNvPr id="6" name=""/>
          <p:cNvSpPr txBox="1"/>
          <p:nvPr/>
        </p:nvSpPr>
        <p:spPr>
          <a:xfrm>
            <a:off x="1389446" y="5863718"/>
            <a:ext cx="7546350" cy="53538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Features automatically learned by NN: Filtering, Padding, Pooling.</a:t>
            </a:r>
          </a:p>
          <a:p>
            <a:pPr/>
            <a:endParaRPr lang="zh-CN"/>
          </a:p>
          <a:p>
            <a:pPr/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882540" y="69522"/>
            <a:ext cx="10515600" cy="1015179"/>
          </a:xfrm>
        </p:spPr>
        <p:txBody>
          <a:bodyPr anchor="ctr"/>
          <a:lstStyle/>
          <a:p>
            <a:pPr/>
            <a:r>
              <a:rPr lang="zh-CN" sz="3200"/>
              <a:t>optional let info through and update conveyor belt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375402" y="4132360"/>
            <a:ext cx="6997919" cy="2325975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0" t="0" r="0" b="0"/>
          <a:stretch/>
        </p:blipFill>
        <p:spPr>
          <a:xfrm rot="0" flipH="0" flipV="0">
            <a:off x="2423948" y="861110"/>
            <a:ext cx="6605095" cy="287538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92142" y="280823"/>
            <a:ext cx="6991022" cy="112329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3200"/>
              <a:t>Output Gate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>
            <a:off x="64" y="1047518"/>
            <a:ext cx="12192000" cy="550197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468289" y="768569"/>
            <a:ext cx="7035362" cy="6651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algn="ctr"/>
            <a:r>
              <a:rPr lang="zh-CN" sz="2800"/>
              <a:t>Multimodal Learning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2379608" y="1832741"/>
            <a:ext cx="8498599" cy="104939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/>
              <a:t>  </a:t>
            </a:r>
            <a:r>
              <a:rPr lang="zh-CN" sz="2400"/>
              <a:t>CNN                                                         </a:t>
            </a:r>
            <a:r>
              <a:rPr lang="zh-CN" sz="2400">
                <a:solidFill>
                  <a:srgbClr val="000000"/>
                </a:solidFill>
                <a:latin typeface="微软雅黑"/>
                <a:ea typeface="微软雅黑"/>
              </a:rPr>
              <a:t>LSTM </a:t>
            </a:r>
            <a:r>
              <a:rPr lang="zh-CN" sz="2400"/>
              <a:t>            </a:t>
            </a:r>
            <a:r>
              <a:rPr lang="zh-CN" sz="2400"/>
              <a:t>         </a:t>
            </a:r>
            <a:r>
              <a:rPr lang="zh-CN" sz="2400"/>
              <a:t>(image caption )</a:t>
            </a:r>
          </a:p>
        </p:txBody>
      </p:sp>
      <p:cxnSp>
        <p:nvCxnSpPr>
          <p:cNvPr id="5" name=""/>
          <p:cNvCxnSpPr/>
          <p:nvPr/>
        </p:nvCxnSpPr>
        <p:spPr>
          <a:xfrm rot="0" flipH="0" flipV="0">
            <a:off x="4020207" y="2113565"/>
            <a:ext cx="3665483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/>
          </a:ln>
        </p:spPr>
      </p:cxnSp>
      <p:sp>
        <p:nvSpPr>
          <p:cNvPr id="6" name=""/>
          <p:cNvSpPr txBox="1"/>
          <p:nvPr/>
        </p:nvSpPr>
        <p:spPr>
          <a:xfrm rot="0" flipH="0" flipV="0">
            <a:off x="2379608" y="3429064"/>
            <a:ext cx="8498599" cy="125279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/>
              <a:t>  LSTM</a:t>
            </a:r>
            <a:r>
              <a:rPr lang="zh-CN" sz="2400"/>
              <a:t>                                                        LSTM</a:t>
            </a:r>
          </a:p>
          <a:p>
            <a:pPr/>
            <a:r>
              <a:rPr lang="zh-CN" sz="2400"/>
              <a:t>( </a:t>
            </a:r>
            <a:r>
              <a:rPr lang="zh-CN" sz="2400"/>
              <a:t>translater, abstract generation, chatbot)</a:t>
            </a:r>
          </a:p>
        </p:txBody>
      </p:sp>
      <p:cxnSp>
        <p:nvCxnSpPr>
          <p:cNvPr id="7" name=""/>
          <p:cNvCxnSpPr/>
          <p:nvPr/>
        </p:nvCxnSpPr>
        <p:spPr>
          <a:xfrm rot="0" flipH="0" flipV="1">
            <a:off x="4005427" y="3783724"/>
            <a:ext cx="3739384" cy="2956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64" y="-91322"/>
            <a:ext cx="12192000" cy="67746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>
            <a:off x="133022" y="192142"/>
            <a:ext cx="6118992" cy="115285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3200" b="1"/>
              <a:t>Simple RNN + attention 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64" y="898991"/>
            <a:ext cx="11852056" cy="595907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303289"/>
            <a:ext cx="12192000" cy="6251422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33022" y="64"/>
            <a:ext cx="6118992" cy="1041707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3200" b="1"/>
              <a:t>Simple RNN + attention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>
            <a:off x="990272" y="451480"/>
            <a:ext cx="6118992" cy="115285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3200" b="1"/>
              <a:t>Simple RNN + attention 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>
            <a:off x="64" y="1604333"/>
            <a:ext cx="12192000" cy="413698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472966" y="1005052"/>
            <a:ext cx="7744810" cy="1857057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Image caption:</a:t>
            </a:r>
            <a:r>
              <a:rPr lang="zh-CN"/>
              <a:t>  </a:t>
            </a:r>
          </a:p>
          <a:p>
            <a:pPr/>
            <a:r>
              <a:rPr lang="zh-CN"/>
              <a:t>https://machinelearningmastery.com/develop-a-deep-learning-caption-generation-model-in-python/</a:t>
            </a:r>
          </a:p>
          <a:p>
            <a:pPr/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633796" y="3106711"/>
            <a:ext cx="4701956" cy="3234804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3"/>
          <a:stretch/>
        </p:blipFill>
        <p:spPr>
          <a:xfrm rot="0" flipH="0" flipV="0">
            <a:off x="6440214" y="3916809"/>
            <a:ext cx="4395952" cy="66033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 rot="0">
            <a:off x="734739" y="424246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/>
              <a:t>CNN and its tricks, papers (Chapter 9)</a:t>
            </a:r>
          </a:p>
          <a:p>
            <a:pPr/>
            <a:r>
              <a:rPr lang="zh-CN" b="0">
                <a:solidFill>
                  <a:srgbClr val="000000"/>
                </a:solidFill>
              </a:rPr>
              <a:t>RNN and LSTM, attention mechanism (Chapter 10)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403ED6"/>
                </a:solidFill>
                <a:latin typeface="微软雅黑"/>
                <a:ea typeface="微软雅黑"/>
              </a:rPr>
              <a:t>Neural Networks and ODE/PDE/SDE</a:t>
            </a:r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919508" y="862039"/>
            <a:ext cx="8007386" cy="84288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>
              <a:buFont typeface="微软雅黑"/>
              <a:buChar char="•"/>
            </a:pPr>
            <a:r>
              <a:rPr lang="zh-CN" sz="2800" b="1">
                <a:solidFill>
                  <a:srgbClr val="403ED6"/>
                </a:solidFill>
                <a:latin typeface="微软雅黑"/>
                <a:ea typeface="微软雅黑"/>
              </a:rPr>
              <a:t>Neural Networks and ODE/PDE/SDE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1666609" y="2107207"/>
            <a:ext cx="8946050" cy="249033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466344" indent="-466344">
              <a:buFont typeface="Wingdings" charset="0"/>
              <a:buChar char="l"/>
            </a:pPr>
            <a:r>
              <a:rPr lang="zh-CN" sz="2400"/>
              <a:t>Learning PDE/SDE from data</a:t>
            </a:r>
          </a:p>
          <a:p>
            <a:pPr marL="466344" indent="-466344">
              <a:buFont typeface="Wingdings" charset="0"/>
              <a:buChar char="l"/>
            </a:pPr>
            <a:r>
              <a:rPr lang="zh-CN" sz="2400"/>
              <a:t>nonlocal operator as CNN + attention, s</a:t>
            </a:r>
            <a:r>
              <a:rPr lang="zh-CN" sz="2400"/>
              <a:t>ample path: RNN based methods, what's the relationship between CNN and RNN?</a:t>
            </a:r>
          </a:p>
          <a:p>
            <a:pPr/>
            <a:r>
              <a:rPr lang="zh-CN"/>
              <a:t>      </a:t>
            </a:r>
            <a:r>
              <a:rPr lang="zh-CN"/>
              <a:t> </a:t>
            </a:r>
            <a:r>
              <a:rPr lang="zh-CN" i="1">
                <a:hlinkClick r:id="rId2"/>
              </a:rPr>
              <a:t>Non-local Neural Networks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145330" y="0"/>
            <a:ext cx="119013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825500" y="381000"/>
            <a:ext cx="10541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3709"/>
            <a:ext cx="12192000" cy="68505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38878"/>
            <a:ext cx="12192000" cy="67802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20817"/>
            <a:ext cx="12192000" cy="68163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349114" y="0"/>
            <a:ext cx="11493773" cy="6858000"/>
          </a:xfrm>
          <a:prstGeom prst="rect">
            <a:avLst/>
          </a:prstGeom>
        </p:spPr>
      </p:pic>
    </p:spTree>
  </p:cSld>
  <p:clrMapOvr>
    <a:masterClrMapping/>
  </p:clrMapOvr>
</p:sld>
</file>